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64" r:id="rId5"/>
    <p:sldId id="265" r:id="rId6"/>
    <p:sldId id="267" r:id="rId7"/>
    <p:sldId id="268" r:id="rId8"/>
    <p:sldId id="266" r:id="rId9"/>
    <p:sldId id="269" r:id="rId10"/>
    <p:sldId id="270" r:id="rId11"/>
    <p:sldId id="271" r:id="rId12"/>
    <p:sldId id="273" r:id="rId13"/>
    <p:sldId id="274" r:id="rId14"/>
    <p:sldId id="272" r:id="rId15"/>
    <p:sldId id="275" r:id="rId16"/>
  </p:sldIdLst>
  <p:sldSz cx="12188825" cy="6858000"/>
  <p:notesSz cx="6858000" cy="9144000"/>
  <p:defaultTextStyle>
    <a:defPPr rtl="0">
      <a:defRPr lang="es-E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howGuides="1">
      <p:cViewPr varScale="1">
        <p:scale>
          <a:sx n="87" d="100"/>
          <a:sy n="87" d="100"/>
        </p:scale>
        <p:origin x="696" y="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75" d="100"/>
          <a:sy n="75" d="100"/>
        </p:scale>
        <p:origin x="3342" y="7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DD6FA3E-F0AA-4174-B4A2-E5A74C55C518}" type="datetime1">
              <a:rPr lang="es-ES" smtClean="0">
                <a:solidFill>
                  <a:schemeClr val="tx2"/>
                </a:solidFill>
              </a:rPr>
              <a:pPr algn="r" rtl="0"/>
              <a:t>04/06/2020</a:t>
            </a:fld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es-ES">
                <a:solidFill>
                  <a:schemeClr val="tx2"/>
                </a:solidFill>
              </a:rPr>
              <a:pPr algn="r" rtl="0"/>
              <a:t>‹Nº›</a:t>
            </a:fld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E142CE8E-1509-4367-B318-56C7A1E910B6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A6EC49-7015-4469-9A74-004F639B3FDA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778434-5D58-47CE-9224-ED2BB79A18DD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83ED9F-182D-465B-83F0-8108EBE0391A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1690F1-80DA-4D8B-B458-8D4BD410131D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778C7E-2806-4739-BD8D-319D61955722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8437A7-884C-4343-A93E-6370C2487814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ED79CC-2E17-4813-9B77-E03A744EFEA4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229622-6F3C-4902-9962-43BF7D6E67A7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F52E44-9152-44CF-BA11-17304D98E8E7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alphaModFix amt="28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C6F3C807-97E5-4EB1-B67A-316AEC28F394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9836" y="1498601"/>
            <a:ext cx="10771121" cy="3298825"/>
          </a:xfrm>
        </p:spPr>
        <p:txBody>
          <a:bodyPr rtlCol="0"/>
          <a:lstStyle/>
          <a:p>
            <a:r>
              <a:rPr lang="es-ES" b="1" dirty="0">
                <a:solidFill>
                  <a:schemeClr val="tx2"/>
                </a:solidFill>
              </a:rPr>
              <a:t>Taller de </a:t>
            </a:r>
            <a:r>
              <a:rPr lang="es-ES" b="1" dirty="0">
                <a:solidFill>
                  <a:schemeClr val="tx2"/>
                </a:solidFill>
              </a:rPr>
              <a:t>aprendizaje n°2 :                 </a:t>
            </a:r>
            <a:r>
              <a:rPr lang="es-ES" b="1" dirty="0">
                <a:solidFill>
                  <a:schemeClr val="tx2"/>
                </a:solidFill>
              </a:rPr>
              <a:t>Análisis de </a:t>
            </a:r>
            <a:r>
              <a:rPr lang="es-ES" b="1" dirty="0" smtClean="0">
                <a:solidFill>
                  <a:schemeClr val="tx2"/>
                </a:solidFill>
              </a:rPr>
              <a:t>fuentes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es-ES" b="1" dirty="0">
                <a:solidFill>
                  <a:schemeClr val="tx2"/>
                </a:solidFill>
              </a:rPr>
              <a:t>Profesora Carolina Castro Parada</a:t>
            </a:r>
          </a:p>
          <a:p>
            <a:pPr rtl="0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820" y="428660"/>
            <a:ext cx="2133785" cy="213988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68">
        <p:fade/>
      </p:transition>
    </mc:Choice>
    <mc:Fallback xmlns="">
      <p:transition spd="med" advTm="11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b="1" u="sng" dirty="0" smtClean="0">
                <a:solidFill>
                  <a:schemeClr val="tx2"/>
                </a:solidFill>
              </a:rPr>
              <a:t>ANÁLISIS DE PIRÁMIDES DE POBLACIÓN  </a:t>
            </a:r>
            <a:endParaRPr lang="en-US" sz="4000" b="1" u="sng" dirty="0">
              <a:solidFill>
                <a:schemeClr val="tx2"/>
              </a:solidFill>
            </a:endParaRPr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60" t="25751" r="25014" b="25927"/>
          <a:stretch/>
        </p:blipFill>
        <p:spPr>
          <a:xfrm>
            <a:off x="5662364" y="1851720"/>
            <a:ext cx="6192688" cy="47244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graphicFrame>
        <p:nvGraphicFramePr>
          <p:cNvPr id="11" name="Marcador de contenido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9405763"/>
              </p:ext>
            </p:extLst>
          </p:nvPr>
        </p:nvGraphicFramePr>
        <p:xfrm>
          <a:off x="549796" y="1851720"/>
          <a:ext cx="4968552" cy="44196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864167481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990290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694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Identificar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Titulo y ejes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s-CL" sz="20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Periodo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representado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8942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Analizar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Variables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graficadas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64781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Interpretar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Aplicar los conocimientos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del periodo graficado, relacionándolos con lo analizado</a:t>
                      </a:r>
                      <a:endParaRPr lang="en-US" sz="20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6076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Conclusiones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Resumen o síntesis de las conclusiones obtenidas. </a:t>
                      </a:r>
                      <a:endParaRPr lang="en-US" sz="20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342982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641">
        <p:fade/>
      </p:transition>
    </mc:Choice>
    <mc:Fallback xmlns="">
      <p:transition spd="med" advTm="101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280" y="430818"/>
            <a:ext cx="6129231" cy="837943"/>
          </a:xfrm>
        </p:spPr>
        <p:txBody>
          <a:bodyPr/>
          <a:lstStyle/>
          <a:p>
            <a:pPr algn="ctr"/>
            <a:r>
              <a:rPr lang="es-CL" b="1" u="sng" dirty="0" smtClean="0">
                <a:solidFill>
                  <a:schemeClr val="tx2"/>
                </a:solidFill>
              </a:rPr>
              <a:t>ANÁLISIS DE MAPAS  </a:t>
            </a:r>
            <a:endParaRPr lang="en-US" b="1" u="sng" dirty="0">
              <a:solidFill>
                <a:schemeClr val="tx2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742333"/>
              </p:ext>
            </p:extLst>
          </p:nvPr>
        </p:nvGraphicFramePr>
        <p:xfrm>
          <a:off x="1117309" y="1776273"/>
          <a:ext cx="5625175" cy="41148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70489">
                  <a:extLst>
                    <a:ext uri="{9D8B030D-6E8A-4147-A177-3AD203B41FA5}">
                      <a16:colId xmlns:a16="http://schemas.microsoft.com/office/drawing/2014/main" xmlns="" val="654571943"/>
                    </a:ext>
                  </a:extLst>
                </a:gridCol>
                <a:gridCol w="3654686">
                  <a:extLst>
                    <a:ext uri="{9D8B030D-6E8A-4147-A177-3AD203B41FA5}">
                      <a16:colId xmlns:a16="http://schemas.microsoft.com/office/drawing/2014/main" xmlns="" val="32098828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850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Identificar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Título </a:t>
                      </a:r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y periodo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7351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Descifrar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Simbología (colores, formas, símbolos, etc.)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443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Interpretar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Lo procesos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históricos que se expresan, relacionándolos con los conocimientos que se poseen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1014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Conclusión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Resumen o síntesis de las conclusiones obtenidas. </a:t>
                      </a:r>
                      <a:endParaRPr lang="en-US" sz="2000" b="1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5372203"/>
                  </a:ext>
                </a:extLst>
              </a:tr>
            </a:tbl>
          </a:graphicData>
        </a:graphic>
      </p:graphicFrame>
      <p:pic>
        <p:nvPicPr>
          <p:cNvPr id="2050" name="Picture 2" descr="Clase 3 y 4 | Auge del salitre siglo X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52" y="454335"/>
            <a:ext cx="4492855" cy="5881818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750596" y="1484784"/>
            <a:ext cx="165618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n w="12700"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Auge del salitre siglo XX</a:t>
            </a:r>
            <a:endParaRPr lang="en-US" sz="1400" dirty="0">
              <a:ln w="12700">
                <a:solidFill>
                  <a:schemeClr val="tx1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319">
        <p:fade/>
      </p:transition>
    </mc:Choice>
    <mc:Fallback xmlns="">
      <p:transition spd="med" advTm="99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52" y="883699"/>
            <a:ext cx="10150720" cy="50906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25">
        <p:fade/>
      </p:transition>
    </mc:Choice>
    <mc:Fallback xmlns="">
      <p:transition spd="med" advTm="32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45940" y="620688"/>
            <a:ext cx="2960879" cy="792088"/>
          </a:xfrm>
        </p:spPr>
        <p:txBody>
          <a:bodyPr/>
          <a:lstStyle/>
          <a:p>
            <a:r>
              <a:rPr lang="es-ES" b="1" u="sng" dirty="0">
                <a:solidFill>
                  <a:schemeClr val="tx2"/>
                </a:solidFill>
              </a:rPr>
              <a:t>OBJETIVO</a:t>
            </a:r>
            <a:r>
              <a:rPr lang="es-ES" dirty="0">
                <a:solidFill>
                  <a:schemeClr val="tx2"/>
                </a:solidFill>
              </a:rPr>
              <a:t> 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17309" y="1701800"/>
            <a:ext cx="5121119" cy="44704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IDENTIFICAR DISTINTAS </a:t>
            </a:r>
            <a:r>
              <a:rPr lang="es-ES" b="1" dirty="0" smtClean="0">
                <a:solidFill>
                  <a:schemeClr val="tx2"/>
                </a:solidFill>
              </a:rPr>
              <a:t>ESTRATÉGIAS </a:t>
            </a:r>
            <a:r>
              <a:rPr lang="es-ES" b="1" dirty="0">
                <a:solidFill>
                  <a:schemeClr val="tx2"/>
                </a:solidFill>
              </a:rPr>
              <a:t>DE </a:t>
            </a:r>
            <a:r>
              <a:rPr lang="es-ES" b="1" dirty="0" smtClean="0">
                <a:solidFill>
                  <a:schemeClr val="tx2"/>
                </a:solidFill>
              </a:rPr>
              <a:t>ANÁLISIS </a:t>
            </a:r>
            <a:r>
              <a:rPr lang="es-ES" b="1" dirty="0">
                <a:solidFill>
                  <a:schemeClr val="tx2"/>
                </a:solidFill>
              </a:rPr>
              <a:t>DE FUENTES </a:t>
            </a:r>
            <a:r>
              <a:rPr lang="es-ES" b="1" dirty="0" smtClean="0">
                <a:solidFill>
                  <a:schemeClr val="tx2"/>
                </a:solidFill>
              </a:rPr>
              <a:t>HISTÓRICAS</a:t>
            </a:r>
            <a:r>
              <a:rPr lang="es-ES" b="1" dirty="0">
                <a:solidFill>
                  <a:schemeClr val="tx2"/>
                </a:solidFill>
              </a:rPr>
              <a:t>.</a:t>
            </a:r>
            <a:br>
              <a:rPr lang="es-ES" b="1" dirty="0">
                <a:solidFill>
                  <a:schemeClr val="tx2"/>
                </a:solidFill>
              </a:rPr>
            </a:br>
            <a:r>
              <a:rPr lang="es-ES" b="1" dirty="0">
                <a:solidFill>
                  <a:schemeClr val="tx2"/>
                </a:solidFill>
              </a:rPr>
              <a:t/>
            </a:r>
            <a:br>
              <a:rPr lang="es-ES" b="1" dirty="0">
                <a:solidFill>
                  <a:schemeClr val="tx2"/>
                </a:solidFill>
              </a:rPr>
            </a:br>
            <a:r>
              <a:rPr lang="es-ES" b="1" dirty="0">
                <a:solidFill>
                  <a:schemeClr val="tx2"/>
                </a:solidFill>
              </a:rPr>
              <a:t>DESARROLLAR HABILIDADES DE </a:t>
            </a:r>
            <a:r>
              <a:rPr lang="es-ES" b="1" dirty="0" smtClean="0">
                <a:solidFill>
                  <a:schemeClr val="tx2"/>
                </a:solidFill>
              </a:rPr>
              <a:t>ANÁLISIS </a:t>
            </a:r>
            <a:r>
              <a:rPr lang="es-ES" b="1" dirty="0">
                <a:solidFill>
                  <a:schemeClr val="tx2"/>
                </a:solidFill>
              </a:rPr>
              <a:t>E </a:t>
            </a:r>
            <a:r>
              <a:rPr lang="es-ES" b="1" dirty="0" smtClean="0">
                <a:solidFill>
                  <a:schemeClr val="tx2"/>
                </a:solidFill>
              </a:rPr>
              <a:t>INTERPRETACIÓN </a:t>
            </a:r>
            <a:r>
              <a:rPr lang="es-ES" b="1" dirty="0">
                <a:solidFill>
                  <a:schemeClr val="tx2"/>
                </a:solidFill>
              </a:rPr>
              <a:t>DE FUENTES, MEDIANTE APLICACIÓN DE </a:t>
            </a:r>
            <a:r>
              <a:rPr lang="es-ES" b="1" dirty="0" smtClean="0">
                <a:solidFill>
                  <a:schemeClr val="tx2"/>
                </a:solidFill>
              </a:rPr>
              <a:t>MÉTODO </a:t>
            </a:r>
            <a:r>
              <a:rPr lang="es-ES" b="1" dirty="0">
                <a:solidFill>
                  <a:schemeClr val="tx2"/>
                </a:solidFill>
              </a:rPr>
              <a:t>DEL HISTORIADOR.</a:t>
            </a:r>
            <a:r>
              <a:rPr lang="es-ES" sz="2800" b="1" dirty="0">
                <a:solidFill>
                  <a:schemeClr val="tx2"/>
                </a:solidFill>
              </a:rPr>
              <a:t/>
            </a:r>
            <a:br>
              <a:rPr lang="es-ES" sz="2800" b="1" dirty="0">
                <a:solidFill>
                  <a:schemeClr val="tx2"/>
                </a:solidFill>
              </a:rPr>
            </a:br>
            <a:r>
              <a:rPr lang="es-ES" sz="2800" b="1" dirty="0">
                <a:solidFill>
                  <a:schemeClr val="tx2"/>
                </a:solidFill>
              </a:rPr>
              <a:t/>
            </a:r>
            <a:br>
              <a:rPr lang="es-ES" sz="2800" b="1" dirty="0">
                <a:solidFill>
                  <a:schemeClr val="tx2"/>
                </a:solidFill>
              </a:rPr>
            </a:br>
            <a:r>
              <a:rPr lang="es-ES" b="1" dirty="0">
                <a:solidFill>
                  <a:schemeClr val="tx2"/>
                </a:solidFill>
              </a:rPr>
              <a:t>PARTICIPAR EN LA </a:t>
            </a:r>
            <a:r>
              <a:rPr lang="es-ES" b="1" dirty="0" smtClean="0">
                <a:solidFill>
                  <a:schemeClr val="tx2"/>
                </a:solidFill>
              </a:rPr>
              <a:t>CONSTRUCCIÓN </a:t>
            </a:r>
            <a:r>
              <a:rPr lang="es-ES" b="1" dirty="0">
                <a:solidFill>
                  <a:schemeClr val="tx2"/>
                </a:solidFill>
              </a:rPr>
              <a:t>DEL PROPIO CONOCIMIENTO </a:t>
            </a:r>
            <a:r>
              <a:rPr lang="es-ES" b="1" dirty="0" smtClean="0">
                <a:solidFill>
                  <a:schemeClr val="tx2"/>
                </a:solidFill>
              </a:rPr>
              <a:t>HISTÓRICO</a:t>
            </a:r>
            <a:r>
              <a:rPr lang="es-ES" b="1" dirty="0">
                <a:solidFill>
                  <a:schemeClr val="tx2"/>
                </a:solidFill>
              </a:rPr>
              <a:t>.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2175" t="19485" r="4619" b="14563"/>
          <a:stretch/>
        </p:blipFill>
        <p:spPr>
          <a:xfrm>
            <a:off x="6526460" y="188640"/>
            <a:ext cx="5472608" cy="619268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49">
        <p:fade/>
      </p:transition>
    </mc:Choice>
    <mc:Fallback xmlns="">
      <p:transition spd="med" advTm="17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solidFill>
                  <a:schemeClr val="tx2"/>
                </a:solidFill>
              </a:rPr>
              <a:t>ANTERIORMENTE…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7309" y="1701800"/>
            <a:ext cx="5697183" cy="4470400"/>
          </a:xfrm>
        </p:spPr>
        <p:txBody>
          <a:bodyPr/>
          <a:lstStyle/>
          <a:p>
            <a:r>
              <a:rPr lang="es-CL" b="1" dirty="0" smtClean="0">
                <a:solidFill>
                  <a:schemeClr val="tx2"/>
                </a:solidFill>
              </a:rPr>
              <a:t>Análisis e interpretación de textos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Análisis e interpretación de fuentes escritas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Análisis e interpretación de fuentes iconográficas 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Análisis e interpretación de fuentes audiovisuales</a:t>
            </a:r>
          </a:p>
          <a:p>
            <a:pPr lvl="1"/>
            <a:r>
              <a:rPr lang="es-CL" b="1" dirty="0" smtClean="0">
                <a:solidFill>
                  <a:schemeClr val="tx2"/>
                </a:solidFill>
              </a:rPr>
              <a:t>Videos </a:t>
            </a:r>
          </a:p>
          <a:p>
            <a:pPr lvl="1"/>
            <a:r>
              <a:rPr lang="es-CL" b="1" dirty="0" smtClean="0">
                <a:solidFill>
                  <a:schemeClr val="tx2"/>
                </a:solidFill>
              </a:rPr>
              <a:t>Películas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92" y="774700"/>
            <a:ext cx="2656170" cy="17181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804" y="754781"/>
            <a:ext cx="1939891" cy="23141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834" y="4565988"/>
            <a:ext cx="2619375" cy="1743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1229" t="13925" r="10778" b="8198"/>
          <a:stretch/>
        </p:blipFill>
        <p:spPr>
          <a:xfrm>
            <a:off x="9622804" y="3235011"/>
            <a:ext cx="1939891" cy="30977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492" y="2630423"/>
            <a:ext cx="2644260" cy="179803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85">
        <p:fade/>
      </p:transition>
    </mc:Choice>
    <mc:Fallback xmlns="">
      <p:transition spd="med" advTm="30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solidFill>
                  <a:schemeClr val="tx2"/>
                </a:solidFill>
              </a:rPr>
              <a:t>EN ESTE TALLER….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7309" y="1701800"/>
            <a:ext cx="4617063" cy="4470400"/>
          </a:xfrm>
        </p:spPr>
        <p:txBody>
          <a:bodyPr/>
          <a:lstStyle/>
          <a:p>
            <a:r>
              <a:rPr lang="es-CL" b="1" dirty="0" smtClean="0">
                <a:solidFill>
                  <a:schemeClr val="tx2"/>
                </a:solidFill>
              </a:rPr>
              <a:t>Análisis e interpretación de cuadros estadísticos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Análisis e interpretación de gráficos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Análisis e interpretación de pirámides de población 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Análisis e interpretación de mapas históricos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8340" t="6688" r="2958" b="8657"/>
          <a:stretch/>
        </p:blipFill>
        <p:spPr>
          <a:xfrm>
            <a:off x="5878387" y="260648"/>
            <a:ext cx="6336705" cy="619268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888">
        <p:fade/>
      </p:transition>
    </mc:Choice>
    <mc:Fallback xmlns="">
      <p:transition spd="med" advTm="23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3780" y="260648"/>
            <a:ext cx="10157354" cy="1068536"/>
          </a:xfrm>
        </p:spPr>
        <p:txBody>
          <a:bodyPr/>
          <a:lstStyle/>
          <a:p>
            <a:r>
              <a:rPr lang="es-CL" b="1" u="sng" dirty="0" smtClean="0">
                <a:solidFill>
                  <a:schemeClr val="tx2"/>
                </a:solidFill>
              </a:rPr>
              <a:t>ANÁLISIS DE CUADROS ESTADÍSTICOS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3780" y="1556792"/>
            <a:ext cx="5546696" cy="4320480"/>
          </a:xfrm>
        </p:spPr>
        <p:txBody>
          <a:bodyPr>
            <a:normAutofit/>
          </a:bodyPr>
          <a:lstStyle/>
          <a:p>
            <a:r>
              <a:rPr lang="es-CL" b="1" dirty="0" smtClean="0">
                <a:solidFill>
                  <a:schemeClr val="tx2"/>
                </a:solidFill>
              </a:rPr>
              <a:t>Reconocer la estructura y los componentes internos de cada cuadro</a:t>
            </a:r>
            <a:endParaRPr lang="es-CL" dirty="0" smtClean="0">
              <a:solidFill>
                <a:schemeClr val="tx2"/>
              </a:solidFill>
            </a:endParaRPr>
          </a:p>
          <a:p>
            <a:r>
              <a:rPr lang="es-CL" b="1" dirty="0" smtClean="0">
                <a:solidFill>
                  <a:schemeClr val="tx2"/>
                </a:solidFill>
              </a:rPr>
              <a:t>Analizar e interpretar los datos del cuadro 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Comparar entre si, los datos analizados del cuadro 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Formular conclusiones a partir de la información obtenida</a:t>
            </a:r>
            <a:endParaRPr lang="es-CL" b="1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924" t="26375" r="10153" b="21453"/>
          <a:stretch/>
        </p:blipFill>
        <p:spPr>
          <a:xfrm>
            <a:off x="6814492" y="1556792"/>
            <a:ext cx="4239399" cy="4464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989">
        <p:fade/>
      </p:transition>
    </mc:Choice>
    <mc:Fallback xmlns="">
      <p:transition spd="med" advTm="26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u="sng" dirty="0">
                <a:solidFill>
                  <a:schemeClr val="tx2"/>
                </a:solidFill>
              </a:rPr>
              <a:t>ANÁLISIS DE CUADROS ESTADÍSTICOS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1117309" y="2060847"/>
            <a:ext cx="6273248" cy="4061691"/>
          </a:xfrm>
        </p:spPr>
        <p:txBody>
          <a:bodyPr/>
          <a:lstStyle/>
          <a:p>
            <a:r>
              <a:rPr lang="es-CL" b="1" u="sng" dirty="0" smtClean="0">
                <a:solidFill>
                  <a:schemeClr val="tx2"/>
                </a:solidFill>
              </a:rPr>
              <a:t>Titulo:</a:t>
            </a:r>
            <a:r>
              <a:rPr lang="es-CL" b="1" dirty="0" smtClean="0">
                <a:solidFill>
                  <a:schemeClr val="tx2"/>
                </a:solidFill>
              </a:rPr>
              <a:t> Indica el contenido del cuadro, haciendo referencia al tiempo y al lugar donde ocurrieron los hechos</a:t>
            </a:r>
          </a:p>
          <a:p>
            <a:r>
              <a:rPr lang="es-CL" b="1" u="sng" dirty="0" smtClean="0">
                <a:solidFill>
                  <a:schemeClr val="tx2"/>
                </a:solidFill>
              </a:rPr>
              <a:t>Variables: </a:t>
            </a:r>
            <a:r>
              <a:rPr lang="es-CL" b="1" dirty="0" smtClean="0">
                <a:solidFill>
                  <a:schemeClr val="tx2"/>
                </a:solidFill>
              </a:rPr>
              <a:t>Corresponde a los criterios, datos o valores que se exponen en el cuadro</a:t>
            </a:r>
          </a:p>
          <a:p>
            <a:r>
              <a:rPr lang="es-CL" b="1" u="sng" dirty="0" smtClean="0">
                <a:solidFill>
                  <a:schemeClr val="tx2"/>
                </a:solidFill>
              </a:rPr>
              <a:t>Cuerpo de datos: </a:t>
            </a:r>
            <a:r>
              <a:rPr lang="es-CL" b="1" dirty="0" smtClean="0">
                <a:solidFill>
                  <a:schemeClr val="tx2"/>
                </a:solidFill>
              </a:rPr>
              <a:t>es la información especifica que arroja cada variable 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924" t="26375" r="10153" b="21453"/>
          <a:stretch/>
        </p:blipFill>
        <p:spPr>
          <a:xfrm>
            <a:off x="7678588" y="1859444"/>
            <a:ext cx="3807351" cy="4464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283">
        <p:fade/>
      </p:transition>
    </mc:Choice>
    <mc:Fallback xmlns="">
      <p:transition spd="med" advTm="49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u="sng" dirty="0">
                <a:solidFill>
                  <a:schemeClr val="tx2"/>
                </a:solidFill>
              </a:rPr>
              <a:t>ANÁLISIS DE CUADROS ESTADÍSTICOS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41884" y="1707704"/>
            <a:ext cx="5121119" cy="4470400"/>
          </a:xfrm>
        </p:spPr>
        <p:txBody>
          <a:bodyPr>
            <a:normAutofit/>
          </a:bodyPr>
          <a:lstStyle/>
          <a:p>
            <a:r>
              <a:rPr lang="es-CL" b="1" dirty="0" smtClean="0">
                <a:solidFill>
                  <a:schemeClr val="tx2"/>
                </a:solidFill>
              </a:rPr>
              <a:t>Identificación de los datos (vertical u horizontal)</a:t>
            </a:r>
          </a:p>
          <a:p>
            <a:r>
              <a:rPr lang="es-CL" b="1" dirty="0" smtClean="0">
                <a:solidFill>
                  <a:schemeClr val="tx2"/>
                </a:solidFill>
              </a:rPr>
              <a:t>Comparar los datos entre si , para buscar similitudes y diferencias </a:t>
            </a:r>
            <a:endParaRPr lang="en-US" b="1" dirty="0" smtClean="0">
              <a:solidFill>
                <a:schemeClr val="tx2"/>
              </a:solidFill>
            </a:endParaRPr>
          </a:p>
          <a:p>
            <a:pPr lvl="1"/>
            <a:r>
              <a:rPr lang="es-CL" b="1" dirty="0" smtClean="0">
                <a:solidFill>
                  <a:schemeClr val="tx2"/>
                </a:solidFill>
              </a:rPr>
              <a:t>Mantención, aumento o disminución de los datos tabulados </a:t>
            </a:r>
          </a:p>
          <a:p>
            <a:r>
              <a:rPr lang="es-ES" b="1" dirty="0" smtClean="0">
                <a:solidFill>
                  <a:schemeClr val="tx2"/>
                </a:solidFill>
              </a:rPr>
              <a:t>Formular hipótesis y/o conclusiones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924" t="26375" r="10153" b="21453"/>
          <a:stretch/>
        </p:blipFill>
        <p:spPr>
          <a:xfrm>
            <a:off x="6742484" y="1707704"/>
            <a:ext cx="3807351" cy="4464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743">
        <p:fade/>
      </p:transition>
    </mc:Choice>
    <mc:Fallback xmlns="">
      <p:transition spd="med" advTm="53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7570" y="332656"/>
            <a:ext cx="5913207" cy="832520"/>
          </a:xfrm>
        </p:spPr>
        <p:txBody>
          <a:bodyPr>
            <a:normAutofit fontScale="90000"/>
          </a:bodyPr>
          <a:lstStyle/>
          <a:p>
            <a:r>
              <a:rPr lang="es-CL" b="1" u="sng" dirty="0" smtClean="0">
                <a:solidFill>
                  <a:schemeClr val="tx2"/>
                </a:solidFill>
              </a:rPr>
              <a:t>ANÁLISIS DE GRÁFICOS </a:t>
            </a:r>
            <a:endParaRPr lang="en-US" b="1" u="sng" dirty="0">
              <a:solidFill>
                <a:schemeClr val="tx2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710927"/>
              </p:ext>
            </p:extLst>
          </p:nvPr>
        </p:nvGraphicFramePr>
        <p:xfrm>
          <a:off x="325171" y="1376854"/>
          <a:ext cx="6381113" cy="5029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78564">
                  <a:extLst>
                    <a:ext uri="{9D8B030D-6E8A-4147-A177-3AD203B41FA5}">
                      <a16:colId xmlns:a16="http://schemas.microsoft.com/office/drawing/2014/main" xmlns="" val="2509271317"/>
                    </a:ext>
                  </a:extLst>
                </a:gridCol>
                <a:gridCol w="4502549">
                  <a:extLst>
                    <a:ext uri="{9D8B030D-6E8A-4147-A177-3AD203B41FA5}">
                      <a16:colId xmlns:a16="http://schemas.microsoft.com/office/drawing/2014/main" xmlns="" val="1800746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9202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Identificar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Tipo de grafico (líneas, barras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o círculos)</a:t>
                      </a:r>
                      <a:endParaRPr lang="es-CL" sz="20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Titulo y ejes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s-CL" sz="20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Periodo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representado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Unidades utilizadas (millones, años, porcentaje, etc.)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450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Analizar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Observar variaciones en los datos graficados.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Punto máximo – punto mínimo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1668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Interpretar resultados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Aplicar los conocimientos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del periodo graficado, relacionándolos con lo analizado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520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Conclusiones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b="1" dirty="0" smtClean="0">
                          <a:solidFill>
                            <a:schemeClr val="tx2"/>
                          </a:solidFill>
                        </a:rPr>
                        <a:t>Realizar</a:t>
                      </a:r>
                      <a:r>
                        <a:rPr lang="es-CL" sz="2000" b="1" baseline="0" dirty="0" smtClean="0">
                          <a:solidFill>
                            <a:schemeClr val="tx2"/>
                          </a:solidFill>
                        </a:rPr>
                        <a:t> resumen o síntesis de las conclusiones obtenidas. </a:t>
                      </a: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5640275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435" t="18460" r="25096" b="12594"/>
          <a:stretch/>
        </p:blipFill>
        <p:spPr>
          <a:xfrm>
            <a:off x="6886501" y="1376854"/>
            <a:ext cx="4968552" cy="48998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754">
        <p:fade/>
      </p:transition>
    </mc:Choice>
    <mc:Fallback xmlns="">
      <p:transition spd="med" advTm="184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u="sng" dirty="0" smtClean="0">
                <a:solidFill>
                  <a:schemeClr val="tx2"/>
                </a:solidFill>
              </a:rPr>
              <a:t>ANÁLISIS DE GRÁFICOS </a:t>
            </a:r>
            <a:endParaRPr lang="en-U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CL" dirty="0" smtClean="0">
                <a:solidFill>
                  <a:schemeClr val="tx2"/>
                </a:solidFill>
              </a:rPr>
              <a:t>Grafico de puntos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3316" t="20194" r="24596" b="12896"/>
          <a:stretch/>
        </p:blipFill>
        <p:spPr>
          <a:xfrm>
            <a:off x="981844" y="2209800"/>
            <a:ext cx="4896544" cy="417152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CL" dirty="0" smtClean="0">
                <a:solidFill>
                  <a:schemeClr val="tx2"/>
                </a:solidFill>
              </a:rPr>
              <a:t>Grafico Circular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52" t="9900" r="38973" b="33484"/>
          <a:stretch/>
        </p:blipFill>
        <p:spPr>
          <a:xfrm>
            <a:off x="6301622" y="2209800"/>
            <a:ext cx="4761342" cy="417152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9114423" y="604277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www.eldinamo.cl</a:t>
            </a:r>
            <a:endParaRPr lang="en-US" sz="1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93">
        <p:fade/>
      </p:transition>
    </mc:Choice>
    <mc:Fallback xmlns="">
      <p:transition spd="med" advTm="14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ibros 16 ×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25_TF02787940_TF02787940.potx" id="{E4867741-AB88-422F-8BCA-FDD508E2AD3F}" vid="{39C8C42B-A481-4D65-818A-E436C803BC0B}"/>
    </a:ext>
  </a:extLst>
</a:theme>
</file>

<file path=ppt/theme/theme2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purl.org/dc/elements/1.1/"/>
    <ds:schemaRef ds:uri="4873beb7-5857-4685-be1f-d57550cc96cc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pila de libros azul (panorámica)</Template>
  <TotalTime>0</TotalTime>
  <Words>360</Words>
  <Application>Microsoft Office PowerPoint</Application>
  <PresentationFormat>Personalizado</PresentationFormat>
  <Paragraphs>67</Paragraphs>
  <Slides>12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Libros 16 × 9</vt:lpstr>
      <vt:lpstr>Taller de aprendizaje n°2 :                 Análisis de fuentes</vt:lpstr>
      <vt:lpstr>OBJETIVO </vt:lpstr>
      <vt:lpstr>ANTERIORMENTE…</vt:lpstr>
      <vt:lpstr>EN ESTE TALLER….</vt:lpstr>
      <vt:lpstr>ANÁLISIS DE CUADROS ESTADÍSTICOS</vt:lpstr>
      <vt:lpstr>ANÁLISIS DE CUADROS ESTADÍSTICOS</vt:lpstr>
      <vt:lpstr>ANÁLISIS DE CUADROS ESTADÍSTICOS</vt:lpstr>
      <vt:lpstr>ANÁLISIS DE GRÁFICOS </vt:lpstr>
      <vt:lpstr>ANÁLISIS DE GRÁFICOS </vt:lpstr>
      <vt:lpstr>ANÁLISIS DE PIRÁMIDES DE POBLACIÓN  </vt:lpstr>
      <vt:lpstr>ANÁLISIS DE MAPAS 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2020-06-01T14:03:29Z</dcterms:created>
  <dcterms:modified xsi:type="dcterms:W3CDTF">2020-06-04T16:03:54Z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